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227541-14DF-4602-A6D6-00BAB8EE18B6}" v="2" dt="2026-09-03T19:09:45.924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080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utter, Lance R." userId="6048ef71-5cfe-4f92-be4c-69fc79474d03" providerId="ADAL" clId="{F97C4983-1D0B-46CB-9917-07A31E1ADE1A}"/>
    <pc:docChg chg="modSld">
      <pc:chgData name="Mutter, Lance R." userId="6048ef71-5cfe-4f92-be4c-69fc79474d03" providerId="ADAL" clId="{F97C4983-1D0B-46CB-9917-07A31E1ADE1A}" dt="2026-09-03T19:09:45.924" v="2" actId="767"/>
      <pc:docMkLst>
        <pc:docMk/>
      </pc:docMkLst>
      <pc:sldChg chg="addSp delSp modSp">
        <pc:chgData name="Mutter, Lance R." userId="6048ef71-5cfe-4f92-be4c-69fc79474d03" providerId="ADAL" clId="{F97C4983-1D0B-46CB-9917-07A31E1ADE1A}" dt="2026-09-03T18:59:00.911" v="1" actId="767"/>
        <pc:sldMkLst>
          <pc:docMk/>
          <pc:sldMk cId="0" sldId="262"/>
        </pc:sldMkLst>
        <pc:spChg chg="del">
          <ac:chgData name="Mutter, Lance R." userId="6048ef71-5cfe-4f92-be4c-69fc79474d03" providerId="ADAL" clId="{F97C4983-1D0B-46CB-9917-07A31E1ADE1A}" dt="2026-09-03T18:56:13.459" v="0"/>
          <ac:spMkLst>
            <pc:docMk/>
            <pc:sldMk cId="0" sldId="262"/>
            <ac:spMk id="14" creationId="{00000000-0000-0000-0000-000000000000}"/>
          </ac:spMkLst>
        </pc:spChg>
        <pc:spChg chg="add mod">
          <ac:chgData name="Mutter, Lance R." userId="6048ef71-5cfe-4f92-be4c-69fc79474d03" providerId="ADAL" clId="{F97C4983-1D0B-46CB-9917-07A31E1ADE1A}" dt="2026-09-03T18:59:00.911" v="1" actId="767"/>
          <ac:spMkLst>
            <pc:docMk/>
            <pc:sldMk cId="0" sldId="262"/>
            <ac:spMk id="40" creationId="{53FD3217-207F-E34A-D7CD-D694233FE3AB}"/>
          </ac:spMkLst>
        </pc:spChg>
      </pc:sldChg>
      <pc:sldChg chg="addSp modSp">
        <pc:chgData name="Mutter, Lance R." userId="6048ef71-5cfe-4f92-be4c-69fc79474d03" providerId="ADAL" clId="{F97C4983-1D0B-46CB-9917-07A31E1ADE1A}" dt="2026-09-03T19:09:45.924" v="2" actId="767"/>
        <pc:sldMkLst>
          <pc:docMk/>
          <pc:sldMk cId="0" sldId="263"/>
        </pc:sldMkLst>
        <pc:spChg chg="add mod">
          <ac:chgData name="Mutter, Lance R." userId="6048ef71-5cfe-4f92-be4c-69fc79474d03" providerId="ADAL" clId="{F97C4983-1D0B-46CB-9917-07A31E1ADE1A}" dt="2026-09-03T19:09:45.924" v="2" actId="767"/>
          <ac:spMkLst>
            <pc:docMk/>
            <pc:sldMk cId="0" sldId="263"/>
            <ac:spMk id="33" creationId="{3C6E229B-5BF3-E614-BACF-7BD70C02888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76346" y="1902270"/>
            <a:ext cx="7141845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 u="sng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 u="sng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 u="sng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 u="sng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6400799"/>
            <a:ext cx="9143999" cy="4571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04829" y="664273"/>
            <a:ext cx="6424295" cy="330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 u="sng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course.scheduling@uky.edu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705599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u="none" dirty="0">
                <a:solidFill>
                  <a:srgbClr val="FFFFFF"/>
                </a:solidFill>
              </a:rPr>
              <a:t>Cancelling</a:t>
            </a:r>
            <a:r>
              <a:rPr sz="4400" u="none" spc="-75" dirty="0">
                <a:solidFill>
                  <a:srgbClr val="FFFFFF"/>
                </a:solidFill>
              </a:rPr>
              <a:t> </a:t>
            </a:r>
            <a:r>
              <a:rPr sz="4400" u="none" dirty="0">
                <a:solidFill>
                  <a:srgbClr val="FFFFFF"/>
                </a:solidFill>
              </a:rPr>
              <a:t>or</a:t>
            </a:r>
            <a:r>
              <a:rPr sz="4400" u="none" spc="-30" dirty="0">
                <a:solidFill>
                  <a:srgbClr val="FFFFFF"/>
                </a:solidFill>
              </a:rPr>
              <a:t> </a:t>
            </a:r>
            <a:r>
              <a:rPr sz="4400" u="none" dirty="0">
                <a:solidFill>
                  <a:srgbClr val="FFFFFF"/>
                </a:solidFill>
              </a:rPr>
              <a:t>Deleting</a:t>
            </a:r>
            <a:r>
              <a:rPr sz="4400" u="none" spc="-50" dirty="0">
                <a:solidFill>
                  <a:srgbClr val="FFFFFF"/>
                </a:solidFill>
              </a:rPr>
              <a:t> </a:t>
            </a:r>
            <a:r>
              <a:rPr sz="4400" u="none" spc="-10" dirty="0">
                <a:solidFill>
                  <a:srgbClr val="FFFFFF"/>
                </a:solidFill>
              </a:rPr>
              <a:t>Sections</a:t>
            </a:r>
            <a:endParaRPr sz="4400"/>
          </a:p>
        </p:txBody>
      </p:sp>
      <p:sp>
        <p:nvSpPr>
          <p:cNvPr id="4" name="object 4"/>
          <p:cNvSpPr txBox="1"/>
          <p:nvPr/>
        </p:nvSpPr>
        <p:spPr>
          <a:xfrm>
            <a:off x="2472054" y="3216418"/>
            <a:ext cx="4201160" cy="10985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4925" marR="5080" indent="-22860">
              <a:lnSpc>
                <a:spcPct val="110000"/>
              </a:lnSpc>
              <a:spcBef>
                <a:spcPts val="95"/>
              </a:spcBef>
            </a:pPr>
            <a:r>
              <a:rPr sz="3200" b="1" spc="-204" dirty="0">
                <a:solidFill>
                  <a:srgbClr val="B8B9B3"/>
                </a:solidFill>
                <a:latin typeface="Palatino Linotype"/>
                <a:cs typeface="Palatino Linotype"/>
              </a:rPr>
              <a:t>How</a:t>
            </a:r>
            <a:r>
              <a:rPr sz="3200" b="1" spc="-190" dirty="0">
                <a:solidFill>
                  <a:srgbClr val="B8B9B3"/>
                </a:solidFill>
                <a:latin typeface="Palatino Linotype"/>
                <a:cs typeface="Palatino Linotype"/>
              </a:rPr>
              <a:t> </a:t>
            </a:r>
            <a:r>
              <a:rPr sz="3200" b="1" dirty="0">
                <a:solidFill>
                  <a:srgbClr val="B8B9B3"/>
                </a:solidFill>
                <a:latin typeface="Palatino Linotype"/>
                <a:cs typeface="Palatino Linotype"/>
              </a:rPr>
              <a:t>to</a:t>
            </a:r>
            <a:r>
              <a:rPr sz="3200" b="1" spc="-180" dirty="0">
                <a:solidFill>
                  <a:srgbClr val="B8B9B3"/>
                </a:solidFill>
                <a:latin typeface="Palatino Linotype"/>
                <a:cs typeface="Palatino Linotype"/>
              </a:rPr>
              <a:t> </a:t>
            </a:r>
            <a:r>
              <a:rPr sz="3200" b="1" spc="-135" dirty="0">
                <a:solidFill>
                  <a:srgbClr val="B8B9B3"/>
                </a:solidFill>
                <a:latin typeface="Palatino Linotype"/>
                <a:cs typeface="Palatino Linotype"/>
              </a:rPr>
              <a:t>Cancel</a:t>
            </a:r>
            <a:r>
              <a:rPr sz="3200" b="1" spc="-95" dirty="0">
                <a:solidFill>
                  <a:srgbClr val="B8B9B3"/>
                </a:solidFill>
                <a:latin typeface="Palatino Linotype"/>
                <a:cs typeface="Palatino Linotype"/>
              </a:rPr>
              <a:t> </a:t>
            </a:r>
            <a:r>
              <a:rPr sz="3200" b="1" dirty="0">
                <a:solidFill>
                  <a:srgbClr val="B8B9B3"/>
                </a:solidFill>
                <a:latin typeface="Palatino Linotype"/>
                <a:cs typeface="Palatino Linotype"/>
              </a:rPr>
              <a:t>a</a:t>
            </a:r>
            <a:r>
              <a:rPr sz="3200" b="1" spc="-140" dirty="0">
                <a:solidFill>
                  <a:srgbClr val="B8B9B3"/>
                </a:solidFill>
                <a:latin typeface="Palatino Linotype"/>
                <a:cs typeface="Palatino Linotype"/>
              </a:rPr>
              <a:t> </a:t>
            </a:r>
            <a:r>
              <a:rPr sz="3200" b="1" spc="-100" dirty="0">
                <a:solidFill>
                  <a:srgbClr val="B8B9B3"/>
                </a:solidFill>
                <a:latin typeface="Palatino Linotype"/>
                <a:cs typeface="Palatino Linotype"/>
              </a:rPr>
              <a:t>Section </a:t>
            </a:r>
            <a:r>
              <a:rPr sz="3200" b="1" spc="-204" dirty="0">
                <a:solidFill>
                  <a:srgbClr val="B8B9B3"/>
                </a:solidFill>
                <a:latin typeface="Palatino Linotype"/>
                <a:cs typeface="Palatino Linotype"/>
              </a:rPr>
              <a:t>How</a:t>
            </a:r>
            <a:r>
              <a:rPr sz="3200" b="1" spc="-190" dirty="0">
                <a:solidFill>
                  <a:srgbClr val="B8B9B3"/>
                </a:solidFill>
                <a:latin typeface="Palatino Linotype"/>
                <a:cs typeface="Palatino Linotype"/>
              </a:rPr>
              <a:t> </a:t>
            </a:r>
            <a:r>
              <a:rPr sz="3200" b="1" dirty="0">
                <a:solidFill>
                  <a:srgbClr val="B8B9B3"/>
                </a:solidFill>
                <a:latin typeface="Palatino Linotype"/>
                <a:cs typeface="Palatino Linotype"/>
              </a:rPr>
              <a:t>to</a:t>
            </a:r>
            <a:r>
              <a:rPr sz="3200" b="1" spc="-180" dirty="0">
                <a:solidFill>
                  <a:srgbClr val="B8B9B3"/>
                </a:solidFill>
                <a:latin typeface="Palatino Linotype"/>
                <a:cs typeface="Palatino Linotype"/>
              </a:rPr>
              <a:t> </a:t>
            </a:r>
            <a:r>
              <a:rPr sz="3200" b="1" spc="-130" dirty="0">
                <a:solidFill>
                  <a:srgbClr val="B8B9B3"/>
                </a:solidFill>
                <a:latin typeface="Palatino Linotype"/>
                <a:cs typeface="Palatino Linotype"/>
              </a:rPr>
              <a:t>Delete</a:t>
            </a:r>
            <a:r>
              <a:rPr sz="3200" b="1" spc="-125" dirty="0">
                <a:solidFill>
                  <a:srgbClr val="B8B9B3"/>
                </a:solidFill>
                <a:latin typeface="Palatino Linotype"/>
                <a:cs typeface="Palatino Linotype"/>
              </a:rPr>
              <a:t> </a:t>
            </a:r>
            <a:r>
              <a:rPr sz="3200" b="1" dirty="0">
                <a:solidFill>
                  <a:srgbClr val="B8B9B3"/>
                </a:solidFill>
                <a:latin typeface="Palatino Linotype"/>
                <a:cs typeface="Palatino Linotype"/>
              </a:rPr>
              <a:t>a</a:t>
            </a:r>
            <a:r>
              <a:rPr sz="3200" b="1" spc="-140" dirty="0">
                <a:solidFill>
                  <a:srgbClr val="B8B9B3"/>
                </a:solidFill>
                <a:latin typeface="Palatino Linotype"/>
                <a:cs typeface="Palatino Linotype"/>
              </a:rPr>
              <a:t> </a:t>
            </a:r>
            <a:r>
              <a:rPr sz="3200" b="1" spc="-75" dirty="0">
                <a:solidFill>
                  <a:srgbClr val="B8B9B3"/>
                </a:solidFill>
                <a:latin typeface="Palatino Linotype"/>
                <a:cs typeface="Palatino Linotype"/>
              </a:rPr>
              <a:t>Section</a:t>
            </a:r>
            <a:endParaRPr sz="32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u="none" dirty="0"/>
              <a:t>Cancelling</a:t>
            </a:r>
            <a:r>
              <a:rPr u="none" spc="-45" dirty="0"/>
              <a:t> </a:t>
            </a:r>
            <a:r>
              <a:rPr u="none" dirty="0"/>
              <a:t>versus</a:t>
            </a:r>
            <a:r>
              <a:rPr u="none" spc="-40" dirty="0"/>
              <a:t> </a:t>
            </a:r>
            <a:r>
              <a:rPr u="none" dirty="0"/>
              <a:t>Deleting</a:t>
            </a:r>
            <a:r>
              <a:rPr u="none" spc="-40" dirty="0"/>
              <a:t> </a:t>
            </a:r>
            <a:r>
              <a:rPr u="none" dirty="0"/>
              <a:t>a</a:t>
            </a:r>
            <a:r>
              <a:rPr u="none" spc="-40" dirty="0"/>
              <a:t> </a:t>
            </a:r>
            <a:r>
              <a:rPr u="none" dirty="0"/>
              <a:t>Section</a:t>
            </a:r>
            <a:r>
              <a:rPr u="none" spc="-50" dirty="0"/>
              <a:t> </a:t>
            </a:r>
            <a:r>
              <a:rPr u="none" dirty="0"/>
              <a:t>–</a:t>
            </a:r>
            <a:r>
              <a:rPr u="none" spc="-30" dirty="0"/>
              <a:t> </a:t>
            </a:r>
            <a:r>
              <a:rPr u="none" spc="-10" dirty="0"/>
              <a:t>What’s</a:t>
            </a:r>
            <a:r>
              <a:rPr u="none" spc="-50" dirty="0"/>
              <a:t> </a:t>
            </a:r>
            <a:r>
              <a:rPr u="none" dirty="0"/>
              <a:t>the</a:t>
            </a:r>
            <a:r>
              <a:rPr u="none" spc="-40" dirty="0"/>
              <a:t> </a:t>
            </a:r>
            <a:r>
              <a:rPr u="none" spc="-10" dirty="0"/>
              <a:t>difference?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73176" y="1916489"/>
            <a:ext cx="7997825" cy="666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Calibri"/>
                <a:cs typeface="Calibri"/>
              </a:rPr>
              <a:t>Cancelling</a:t>
            </a:r>
            <a:r>
              <a:rPr sz="1400" b="1" spc="-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Section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means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Section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will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display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myUK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Course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Catalog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cancelled.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section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not </a:t>
            </a:r>
            <a:r>
              <a:rPr sz="1400" dirty="0">
                <a:latin typeface="Calibri"/>
                <a:cs typeface="Calibri"/>
              </a:rPr>
              <a:t>fully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removed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and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will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copy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forward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to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next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like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semester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(ex.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Fall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to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next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Fall,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or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Spring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to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-20" dirty="0">
                <a:latin typeface="Calibri"/>
                <a:cs typeface="Calibri"/>
              </a:rPr>
              <a:t> next </a:t>
            </a:r>
            <a:r>
              <a:rPr sz="1400" spc="-10" dirty="0">
                <a:latin typeface="Calibri"/>
                <a:cs typeface="Calibri"/>
              </a:rPr>
              <a:t>Spring)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66074" y="4862851"/>
            <a:ext cx="7809865" cy="453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09215" marR="5080" indent="-259715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Calibri"/>
                <a:cs typeface="Calibri"/>
              </a:rPr>
              <a:t>Deleting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Section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means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Section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will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not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copied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forward</a:t>
            </a:r>
            <a:r>
              <a:rPr sz="1400" spc="-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to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next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like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semester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and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will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no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longer display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myUK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Course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Catalog.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88235" y="2593848"/>
            <a:ext cx="5551919" cy="144779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14073" y="1597708"/>
            <a:ext cx="331406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Step</a:t>
            </a:r>
            <a:r>
              <a:rPr sz="1400" b="1" u="sng" spc="-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1</a:t>
            </a:r>
            <a:r>
              <a:rPr sz="1400" b="1" u="none" dirty="0">
                <a:latin typeface="Calibri"/>
                <a:cs typeface="Calibri"/>
              </a:rPr>
              <a:t>:</a:t>
            </a:r>
            <a:r>
              <a:rPr sz="1400" b="1" u="none" spc="-2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Open</a:t>
            </a:r>
            <a:r>
              <a:rPr sz="1400" u="none" spc="-1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the ZEVPLAN</a:t>
            </a:r>
            <a:r>
              <a:rPr sz="1400" u="none" spc="-30" dirty="0">
                <a:latin typeface="Calibri"/>
                <a:cs typeface="Calibri"/>
              </a:rPr>
              <a:t> </a:t>
            </a:r>
            <a:r>
              <a:rPr sz="1400" u="none" spc="-10" dirty="0">
                <a:latin typeface="Calibri"/>
                <a:cs typeface="Calibri"/>
              </a:rPr>
              <a:t>transaction</a:t>
            </a:r>
            <a:r>
              <a:rPr sz="1400" u="none" spc="-1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in</a:t>
            </a:r>
            <a:r>
              <a:rPr sz="1400" u="none" spc="-15" dirty="0">
                <a:latin typeface="Calibri"/>
                <a:cs typeface="Calibri"/>
              </a:rPr>
              <a:t> </a:t>
            </a:r>
            <a:r>
              <a:rPr sz="1400" u="none" spc="-20" dirty="0">
                <a:latin typeface="Calibri"/>
                <a:cs typeface="Calibri"/>
              </a:rPr>
              <a:t>SAP.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44555" y="2701110"/>
            <a:ext cx="325437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Calibri"/>
                <a:cs typeface="Calibri"/>
              </a:rPr>
              <a:t>This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will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bring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you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to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“Screen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1”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of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ZEVPLAN.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08175">
              <a:lnSpc>
                <a:spcPct val="100000"/>
              </a:lnSpc>
              <a:spcBef>
                <a:spcPts val="105"/>
              </a:spcBef>
            </a:pPr>
            <a:r>
              <a:rPr dirty="0"/>
              <a:t>How</a:t>
            </a:r>
            <a:r>
              <a:rPr spc="-30" dirty="0"/>
              <a:t> </a:t>
            </a:r>
            <a:r>
              <a:rPr dirty="0"/>
              <a:t>to:</a:t>
            </a:r>
            <a:r>
              <a:rPr spc="-40" dirty="0"/>
              <a:t> </a:t>
            </a:r>
            <a:r>
              <a:rPr dirty="0"/>
              <a:t>Cancel</a:t>
            </a:r>
            <a:r>
              <a:rPr spc="-15" dirty="0"/>
              <a:t> </a:t>
            </a:r>
            <a:r>
              <a:rPr dirty="0"/>
              <a:t>a</a:t>
            </a:r>
            <a:r>
              <a:rPr spc="-20" dirty="0"/>
              <a:t> </a:t>
            </a:r>
            <a:r>
              <a:rPr spc="-10" dirty="0"/>
              <a:t>Section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2C8A4F4-0495-42C2-3A1B-85F2A42273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1487" y="2009979"/>
            <a:ext cx="1648055" cy="4572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2A3758C-ED4A-970D-FDF2-18425947EC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806" y="3176231"/>
            <a:ext cx="7379415" cy="2590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650905" y="772789"/>
            <a:ext cx="7842250" cy="8801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Step</a:t>
            </a:r>
            <a:r>
              <a:rPr sz="1400" b="1" u="sng" spc="-6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2</a:t>
            </a:r>
            <a:r>
              <a:rPr sz="1400" b="1" u="none" dirty="0">
                <a:latin typeface="Calibri"/>
                <a:cs typeface="Calibri"/>
              </a:rPr>
              <a:t>:</a:t>
            </a:r>
            <a:r>
              <a:rPr sz="1400" b="1" u="none" spc="-3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Enter</a:t>
            </a:r>
            <a:r>
              <a:rPr sz="1400" u="none" spc="-2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the</a:t>
            </a:r>
            <a:r>
              <a:rPr sz="1400" u="none" spc="-3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course</a:t>
            </a:r>
            <a:r>
              <a:rPr sz="1400" u="none" spc="-45" dirty="0">
                <a:latin typeface="Calibri"/>
                <a:cs typeface="Calibri"/>
              </a:rPr>
              <a:t> </a:t>
            </a:r>
            <a:r>
              <a:rPr sz="1400" u="none" spc="-10" dirty="0">
                <a:latin typeface="Calibri"/>
                <a:cs typeface="Calibri"/>
              </a:rPr>
              <a:t>abbreviation</a:t>
            </a:r>
            <a:r>
              <a:rPr sz="1400" u="none" spc="-1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in</a:t>
            </a:r>
            <a:r>
              <a:rPr sz="1400" u="none" spc="-3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the</a:t>
            </a:r>
            <a:r>
              <a:rPr sz="1400" u="none" spc="-3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“Object</a:t>
            </a:r>
            <a:r>
              <a:rPr sz="1400" u="none" spc="-30" dirty="0">
                <a:latin typeface="Calibri"/>
                <a:cs typeface="Calibri"/>
              </a:rPr>
              <a:t> </a:t>
            </a:r>
            <a:r>
              <a:rPr sz="1400" u="none" spc="-40" dirty="0">
                <a:latin typeface="Calibri"/>
                <a:cs typeface="Calibri"/>
              </a:rPr>
              <a:t>abbr.”</a:t>
            </a:r>
            <a:r>
              <a:rPr sz="1400" u="none" spc="-3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box,</a:t>
            </a:r>
            <a:r>
              <a:rPr sz="1400" u="none" spc="-4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then</a:t>
            </a:r>
            <a:r>
              <a:rPr sz="1400" u="none" spc="-2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select</a:t>
            </a:r>
            <a:r>
              <a:rPr sz="1400" u="none" spc="-3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the</a:t>
            </a:r>
            <a:r>
              <a:rPr sz="1400" u="none" spc="-3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Academic</a:t>
            </a:r>
            <a:r>
              <a:rPr sz="1400" u="none" spc="-35" dirty="0">
                <a:latin typeface="Calibri"/>
                <a:cs typeface="Calibri"/>
              </a:rPr>
              <a:t> </a:t>
            </a:r>
            <a:r>
              <a:rPr sz="1400" u="none" spc="-20" dirty="0">
                <a:latin typeface="Calibri"/>
                <a:cs typeface="Calibri"/>
              </a:rPr>
              <a:t>Year</a:t>
            </a:r>
            <a:r>
              <a:rPr sz="1400" u="none" spc="-4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and</a:t>
            </a:r>
            <a:r>
              <a:rPr sz="1400" u="none" spc="-35" dirty="0">
                <a:latin typeface="Calibri"/>
                <a:cs typeface="Calibri"/>
              </a:rPr>
              <a:t> </a:t>
            </a:r>
            <a:r>
              <a:rPr sz="1400" u="none" spc="-10" dirty="0">
                <a:latin typeface="Calibri"/>
                <a:cs typeface="Calibri"/>
              </a:rPr>
              <a:t>Academic </a:t>
            </a:r>
            <a:r>
              <a:rPr sz="1400" u="none" dirty="0">
                <a:latin typeface="Calibri"/>
                <a:cs typeface="Calibri"/>
              </a:rPr>
              <a:t>Session</a:t>
            </a:r>
            <a:r>
              <a:rPr sz="1400" u="none" spc="-65" dirty="0">
                <a:latin typeface="Calibri"/>
                <a:cs typeface="Calibri"/>
              </a:rPr>
              <a:t> </a:t>
            </a:r>
            <a:r>
              <a:rPr sz="1400" u="none" spc="-20" dirty="0">
                <a:latin typeface="Calibri"/>
                <a:cs typeface="Calibri"/>
              </a:rPr>
              <a:t>(Term)</a:t>
            </a:r>
            <a:r>
              <a:rPr sz="1400" u="none" spc="-3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where</a:t>
            </a:r>
            <a:r>
              <a:rPr sz="1400" u="none" spc="-50" dirty="0">
                <a:latin typeface="Calibri"/>
                <a:cs typeface="Calibri"/>
              </a:rPr>
              <a:t> </a:t>
            </a:r>
            <a:r>
              <a:rPr sz="1400" u="none" spc="-20" dirty="0">
                <a:latin typeface="Calibri"/>
                <a:cs typeface="Calibri"/>
              </a:rPr>
              <a:t>you’d</a:t>
            </a:r>
            <a:r>
              <a:rPr sz="1400" u="none" spc="-5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like</a:t>
            </a:r>
            <a:r>
              <a:rPr sz="1400" u="none" spc="-4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to</a:t>
            </a:r>
            <a:r>
              <a:rPr sz="1400" u="none" spc="-4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cancel</a:t>
            </a:r>
            <a:r>
              <a:rPr sz="1400" u="none" spc="-3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the</a:t>
            </a:r>
            <a:r>
              <a:rPr sz="1400" u="none" spc="-25" dirty="0">
                <a:latin typeface="Calibri"/>
                <a:cs typeface="Calibri"/>
              </a:rPr>
              <a:t> </a:t>
            </a:r>
            <a:r>
              <a:rPr sz="1400" u="none" spc="-10" dirty="0">
                <a:latin typeface="Calibri"/>
                <a:cs typeface="Calibri"/>
              </a:rPr>
              <a:t>section.</a:t>
            </a:r>
            <a:endParaRPr sz="1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680"/>
              </a:spcBef>
            </a:pPr>
            <a:r>
              <a:rPr sz="1400" dirty="0">
                <a:latin typeface="Calibri"/>
                <a:cs typeface="Calibri"/>
              </a:rPr>
              <a:t>When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finished,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click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“Offering”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button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to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load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course.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44682" y="5253313"/>
            <a:ext cx="7855584" cy="453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18515" marR="5080" indent="-80645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Calibri"/>
                <a:cs typeface="Calibri"/>
              </a:rPr>
              <a:t>Note:</a:t>
            </a:r>
            <a:r>
              <a:rPr sz="1400" b="1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For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course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prefixes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with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only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two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characters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(ex.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"FR"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or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"CE"),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you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will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need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to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double-</a:t>
            </a:r>
            <a:r>
              <a:rPr sz="1400" dirty="0">
                <a:latin typeface="Calibri"/>
                <a:cs typeface="Calibri"/>
              </a:rPr>
              <a:t>space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between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prefix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and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course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number.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For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example,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FR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101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would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entered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"FR</a:t>
            </a:r>
            <a:r>
              <a:rPr sz="1400" spc="2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101".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E347F53-4799-4C7F-0922-6287AA447D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956" y="2181738"/>
            <a:ext cx="7380087" cy="26034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5772" y="866966"/>
            <a:ext cx="8081009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205480" marR="5080" indent="-3193415">
              <a:lnSpc>
                <a:spcPct val="100000"/>
              </a:lnSpc>
              <a:spcBef>
                <a:spcPts val="105"/>
              </a:spcBef>
            </a:pPr>
            <a:r>
              <a:rPr sz="14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Step</a:t>
            </a:r>
            <a:r>
              <a:rPr sz="1400" b="1" u="sng" spc="-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3</a:t>
            </a:r>
            <a:r>
              <a:rPr sz="1400" b="1" u="none" dirty="0">
                <a:latin typeface="Calibri"/>
                <a:cs typeface="Calibri"/>
              </a:rPr>
              <a:t>:</a:t>
            </a:r>
            <a:r>
              <a:rPr sz="1400" b="1" u="none" spc="-3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Highlight</a:t>
            </a:r>
            <a:r>
              <a:rPr sz="1400" u="none" spc="-1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the</a:t>
            </a:r>
            <a:r>
              <a:rPr sz="1400" u="none" spc="-3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section</a:t>
            </a:r>
            <a:r>
              <a:rPr sz="1400" u="none" spc="-30" dirty="0">
                <a:latin typeface="Calibri"/>
                <a:cs typeface="Calibri"/>
              </a:rPr>
              <a:t> </a:t>
            </a:r>
            <a:r>
              <a:rPr sz="1400" u="none" spc="-20" dirty="0">
                <a:latin typeface="Calibri"/>
                <a:cs typeface="Calibri"/>
              </a:rPr>
              <a:t>you’d</a:t>
            </a:r>
            <a:r>
              <a:rPr sz="1400" u="none" spc="-4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like</a:t>
            </a:r>
            <a:r>
              <a:rPr sz="1400" u="none" spc="-3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to</a:t>
            </a:r>
            <a:r>
              <a:rPr sz="1400" u="none" spc="-3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cancel</a:t>
            </a:r>
            <a:r>
              <a:rPr sz="1400" u="none" spc="-3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by</a:t>
            </a:r>
            <a:r>
              <a:rPr sz="1400" u="none" spc="-2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clicking</a:t>
            </a:r>
            <a:r>
              <a:rPr sz="1400" u="none" spc="-30" dirty="0">
                <a:latin typeface="Calibri"/>
                <a:cs typeface="Calibri"/>
              </a:rPr>
              <a:t> </a:t>
            </a:r>
            <a:r>
              <a:rPr sz="1400" u="none" spc="-10" dirty="0">
                <a:latin typeface="Calibri"/>
                <a:cs typeface="Calibri"/>
              </a:rPr>
              <a:t>anywhere</a:t>
            </a:r>
            <a:r>
              <a:rPr sz="1400" u="none" spc="-2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on</a:t>
            </a:r>
            <a:r>
              <a:rPr sz="1400" u="none" spc="-4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the</a:t>
            </a:r>
            <a:r>
              <a:rPr sz="1400" u="none" spc="-2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line</a:t>
            </a:r>
            <a:r>
              <a:rPr sz="1400" u="none" spc="-3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of</a:t>
            </a:r>
            <a:r>
              <a:rPr sz="1400" u="none" spc="-4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that</a:t>
            </a:r>
            <a:r>
              <a:rPr sz="1400" u="none" spc="-1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section,</a:t>
            </a:r>
            <a:r>
              <a:rPr sz="1400" u="none" spc="-3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then</a:t>
            </a:r>
            <a:r>
              <a:rPr sz="1400" u="none" spc="-2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click</a:t>
            </a:r>
            <a:r>
              <a:rPr sz="1400" u="none" spc="-40" dirty="0">
                <a:latin typeface="Calibri"/>
                <a:cs typeface="Calibri"/>
              </a:rPr>
              <a:t> </a:t>
            </a:r>
            <a:r>
              <a:rPr sz="1400" u="none" spc="-10" dirty="0">
                <a:latin typeface="Calibri"/>
                <a:cs typeface="Calibri"/>
              </a:rPr>
              <a:t>“Edit Event</a:t>
            </a:r>
            <a:r>
              <a:rPr sz="1400" u="none" spc="-50" dirty="0">
                <a:latin typeface="Calibri"/>
                <a:cs typeface="Calibri"/>
              </a:rPr>
              <a:t> </a:t>
            </a:r>
            <a:r>
              <a:rPr sz="1400" u="none" spc="-10" dirty="0">
                <a:latin typeface="Calibri"/>
                <a:cs typeface="Calibri"/>
              </a:rPr>
              <a:t>Package/Events”.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1FAA9F1-14DB-C747-31B1-692AF58B15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206" y="1752600"/>
            <a:ext cx="6897063" cy="38676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97109" y="295466"/>
            <a:ext cx="8037830" cy="880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4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Step</a:t>
            </a:r>
            <a:r>
              <a:rPr sz="1400" b="1" u="sng" spc="-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4</a:t>
            </a:r>
            <a:r>
              <a:rPr sz="1400" b="1" u="none" dirty="0">
                <a:latin typeface="Calibri"/>
                <a:cs typeface="Calibri"/>
              </a:rPr>
              <a:t>:</a:t>
            </a:r>
            <a:r>
              <a:rPr sz="1400" b="1" u="none" spc="-2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If</a:t>
            </a:r>
            <a:r>
              <a:rPr sz="1400" u="none" spc="-3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the</a:t>
            </a:r>
            <a:r>
              <a:rPr sz="1400" u="none" spc="-3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section</a:t>
            </a:r>
            <a:r>
              <a:rPr sz="1400" u="none" spc="-2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has</a:t>
            </a:r>
            <a:r>
              <a:rPr sz="1400" u="none" spc="-3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an</a:t>
            </a:r>
            <a:r>
              <a:rPr sz="1400" u="none" spc="-3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assignment</a:t>
            </a:r>
            <a:r>
              <a:rPr sz="1400" u="none" spc="-15" dirty="0">
                <a:latin typeface="Calibri"/>
                <a:cs typeface="Calibri"/>
              </a:rPr>
              <a:t> </a:t>
            </a:r>
            <a:r>
              <a:rPr sz="1400" u="none" spc="-10" dirty="0">
                <a:latin typeface="Calibri"/>
                <a:cs typeface="Calibri"/>
              </a:rPr>
              <a:t>instructor</a:t>
            </a:r>
            <a:r>
              <a:rPr sz="1400" u="none" spc="-3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and/or</a:t>
            </a:r>
            <a:r>
              <a:rPr sz="1400" u="none" spc="-3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room,</a:t>
            </a:r>
            <a:r>
              <a:rPr sz="1400" u="none" spc="-4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you</a:t>
            </a:r>
            <a:r>
              <a:rPr sz="1400" u="none" spc="-4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will</a:t>
            </a:r>
            <a:r>
              <a:rPr sz="1400" u="none" spc="-4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need</a:t>
            </a:r>
            <a:r>
              <a:rPr sz="1400" u="none" spc="-2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to</a:t>
            </a:r>
            <a:r>
              <a:rPr sz="1400" u="none" spc="-3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delete</a:t>
            </a:r>
            <a:r>
              <a:rPr sz="1400" u="none" spc="-1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these</a:t>
            </a:r>
            <a:r>
              <a:rPr sz="1400" u="none" spc="-15" dirty="0">
                <a:latin typeface="Calibri"/>
                <a:cs typeface="Calibri"/>
              </a:rPr>
              <a:t> </a:t>
            </a:r>
            <a:r>
              <a:rPr sz="1400" u="none" spc="-10" dirty="0">
                <a:latin typeface="Calibri"/>
                <a:cs typeface="Calibri"/>
              </a:rPr>
              <a:t>resources</a:t>
            </a:r>
            <a:r>
              <a:rPr sz="1400" u="none" spc="-3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to</a:t>
            </a:r>
            <a:r>
              <a:rPr sz="1400" u="none" spc="-35" dirty="0">
                <a:latin typeface="Calibri"/>
                <a:cs typeface="Calibri"/>
              </a:rPr>
              <a:t> </a:t>
            </a:r>
            <a:r>
              <a:rPr sz="1400" u="none" spc="-20" dirty="0">
                <a:latin typeface="Calibri"/>
                <a:cs typeface="Calibri"/>
              </a:rPr>
              <a:t>free </a:t>
            </a:r>
            <a:r>
              <a:rPr sz="1400" u="none" dirty="0">
                <a:latin typeface="Calibri"/>
                <a:cs typeface="Calibri"/>
              </a:rPr>
              <a:t>them</a:t>
            </a:r>
            <a:r>
              <a:rPr sz="1400" u="none" spc="-3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up</a:t>
            </a:r>
            <a:r>
              <a:rPr sz="1400" u="none" spc="-2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for</a:t>
            </a:r>
            <a:r>
              <a:rPr sz="1400" u="none" spc="-5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use</a:t>
            </a:r>
            <a:r>
              <a:rPr sz="1400" u="none" spc="-2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by</a:t>
            </a:r>
            <a:r>
              <a:rPr sz="1400" u="none" spc="-2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other</a:t>
            </a:r>
            <a:r>
              <a:rPr sz="1400" u="none" spc="-30" dirty="0">
                <a:latin typeface="Calibri"/>
                <a:cs typeface="Calibri"/>
              </a:rPr>
              <a:t> </a:t>
            </a:r>
            <a:r>
              <a:rPr sz="1400" u="none" spc="-10" dirty="0">
                <a:latin typeface="Calibri"/>
                <a:cs typeface="Calibri"/>
              </a:rPr>
              <a:t>sections.</a:t>
            </a:r>
            <a:endParaRPr sz="1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685"/>
              </a:spcBef>
            </a:pPr>
            <a:r>
              <a:rPr sz="1400" spc="-75" dirty="0">
                <a:latin typeface="Calibri"/>
                <a:cs typeface="Calibri"/>
              </a:rPr>
              <a:t>To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do</a:t>
            </a:r>
            <a:r>
              <a:rPr sz="1400" spc="-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this,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highlight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Event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and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click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“Edit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Event”.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F75D985-6640-639C-8700-9E2816E77B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524000"/>
            <a:ext cx="6797991" cy="46541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A517140-7E1F-DED1-3282-B1021CB7C1D8}"/>
              </a:ext>
            </a:extLst>
          </p:cNvPr>
          <p:cNvCxnSpPr/>
          <p:nvPr/>
        </p:nvCxnSpPr>
        <p:spPr>
          <a:xfrm flipH="1">
            <a:off x="2438400" y="5105400"/>
            <a:ext cx="228600" cy="381000"/>
          </a:xfrm>
          <a:prstGeom prst="straightConnector1">
            <a:avLst/>
          </a:prstGeom>
          <a:ln w="38100"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/>
          <p:nvPr/>
        </p:nvSpPr>
        <p:spPr>
          <a:xfrm>
            <a:off x="554968" y="295466"/>
            <a:ext cx="7920990" cy="1093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4135" marR="54610" algn="ctr">
              <a:lnSpc>
                <a:spcPct val="100000"/>
              </a:lnSpc>
              <a:spcBef>
                <a:spcPts val="100"/>
              </a:spcBef>
            </a:pPr>
            <a:r>
              <a:rPr sz="14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Step</a:t>
            </a:r>
            <a:r>
              <a:rPr sz="1400" b="1" u="sng" spc="-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5</a:t>
            </a:r>
            <a:r>
              <a:rPr sz="1400" b="1" u="none" dirty="0">
                <a:latin typeface="Calibri"/>
                <a:cs typeface="Calibri"/>
              </a:rPr>
              <a:t>:</a:t>
            </a:r>
            <a:r>
              <a:rPr sz="1400" b="1" u="none" spc="-25" dirty="0">
                <a:latin typeface="Calibri"/>
                <a:cs typeface="Calibri"/>
              </a:rPr>
              <a:t> </a:t>
            </a:r>
            <a:r>
              <a:rPr sz="1400" u="none" spc="-45" dirty="0">
                <a:latin typeface="Calibri"/>
                <a:cs typeface="Calibri"/>
              </a:rPr>
              <a:t>Take</a:t>
            </a:r>
            <a:r>
              <a:rPr sz="1400" u="none" spc="-2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a</a:t>
            </a:r>
            <a:r>
              <a:rPr sz="1400" u="none" spc="-30" dirty="0">
                <a:latin typeface="Calibri"/>
                <a:cs typeface="Calibri"/>
              </a:rPr>
              <a:t> </a:t>
            </a:r>
            <a:r>
              <a:rPr sz="1400" u="none" spc="-10" dirty="0">
                <a:latin typeface="Calibri"/>
                <a:cs typeface="Calibri"/>
              </a:rPr>
              <a:t>screenshot, </a:t>
            </a:r>
            <a:r>
              <a:rPr sz="1400" u="none" dirty="0">
                <a:latin typeface="Calibri"/>
                <a:cs typeface="Calibri"/>
              </a:rPr>
              <a:t>or</a:t>
            </a:r>
            <a:r>
              <a:rPr sz="1400" u="none" spc="-40" dirty="0">
                <a:latin typeface="Calibri"/>
                <a:cs typeface="Calibri"/>
              </a:rPr>
              <a:t> </a:t>
            </a:r>
            <a:r>
              <a:rPr sz="1400" u="none" spc="-10" dirty="0">
                <a:latin typeface="Calibri"/>
                <a:cs typeface="Calibri"/>
              </a:rPr>
              <a:t>make</a:t>
            </a:r>
            <a:r>
              <a:rPr sz="1400" u="none" spc="-2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a</a:t>
            </a:r>
            <a:r>
              <a:rPr sz="1400" u="none" spc="-3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note</a:t>
            </a:r>
            <a:r>
              <a:rPr sz="1400" u="none" spc="-2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of</a:t>
            </a:r>
            <a:r>
              <a:rPr sz="1400" u="none" spc="-3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the</a:t>
            </a:r>
            <a:r>
              <a:rPr sz="1400" u="none" spc="-2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Start</a:t>
            </a:r>
            <a:r>
              <a:rPr sz="1400" u="none" spc="-3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Time,</a:t>
            </a:r>
            <a:r>
              <a:rPr sz="1400" u="none" spc="-2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End</a:t>
            </a:r>
            <a:r>
              <a:rPr sz="1400" u="none" spc="-2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Time,</a:t>
            </a:r>
            <a:r>
              <a:rPr sz="1400" u="none" spc="-3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and</a:t>
            </a:r>
            <a:r>
              <a:rPr sz="1400" u="none" spc="-1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days</a:t>
            </a:r>
            <a:r>
              <a:rPr sz="1400" u="none" spc="-3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of</a:t>
            </a:r>
            <a:r>
              <a:rPr sz="1400" u="none" spc="-4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the</a:t>
            </a:r>
            <a:r>
              <a:rPr sz="1400" u="none" spc="-2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week</a:t>
            </a:r>
            <a:r>
              <a:rPr sz="1400" u="none" spc="-2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the</a:t>
            </a:r>
            <a:r>
              <a:rPr sz="1400" u="none" spc="-2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section</a:t>
            </a:r>
            <a:r>
              <a:rPr sz="1400" u="none" spc="-20" dirty="0">
                <a:latin typeface="Calibri"/>
                <a:cs typeface="Calibri"/>
              </a:rPr>
              <a:t> </a:t>
            </a:r>
            <a:r>
              <a:rPr sz="1400" u="none" spc="-25" dirty="0">
                <a:latin typeface="Calibri"/>
                <a:cs typeface="Calibri"/>
              </a:rPr>
              <a:t>was </a:t>
            </a:r>
            <a:r>
              <a:rPr sz="1400" u="none" dirty="0">
                <a:latin typeface="Calibri"/>
                <a:cs typeface="Calibri"/>
              </a:rPr>
              <a:t>meeting</a:t>
            </a:r>
            <a:r>
              <a:rPr sz="1400" u="none" spc="-2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–</a:t>
            </a:r>
            <a:r>
              <a:rPr sz="1400" u="none" spc="-4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you</a:t>
            </a:r>
            <a:r>
              <a:rPr sz="1400" u="none" spc="-4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will</a:t>
            </a:r>
            <a:r>
              <a:rPr sz="1400" u="none" spc="-3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need</a:t>
            </a:r>
            <a:r>
              <a:rPr sz="1400" u="none" spc="-3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to</a:t>
            </a:r>
            <a:r>
              <a:rPr sz="1400" u="none" spc="-3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be</a:t>
            </a:r>
            <a:r>
              <a:rPr sz="1400" u="none" spc="-3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able</a:t>
            </a:r>
            <a:r>
              <a:rPr sz="1400" u="none" spc="-3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to</a:t>
            </a:r>
            <a:r>
              <a:rPr sz="1400" u="none" spc="-3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fill</a:t>
            </a:r>
            <a:r>
              <a:rPr sz="1400" u="none" spc="-3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these</a:t>
            </a:r>
            <a:r>
              <a:rPr sz="1400" u="none" spc="-2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details</a:t>
            </a:r>
            <a:r>
              <a:rPr sz="1400" u="none" spc="-2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back</a:t>
            </a:r>
            <a:r>
              <a:rPr sz="1400" u="none" spc="-30" dirty="0">
                <a:latin typeface="Calibri"/>
                <a:cs typeface="Calibri"/>
              </a:rPr>
              <a:t> </a:t>
            </a:r>
            <a:r>
              <a:rPr sz="1400" u="none" spc="-25" dirty="0">
                <a:latin typeface="Calibri"/>
                <a:cs typeface="Calibri"/>
              </a:rPr>
              <a:t>in.</a:t>
            </a:r>
            <a:endParaRPr sz="1400" dirty="0">
              <a:latin typeface="Calibri"/>
              <a:cs typeface="Calibri"/>
            </a:endParaRPr>
          </a:p>
          <a:p>
            <a:pPr marL="12700" marR="5080" algn="ctr">
              <a:lnSpc>
                <a:spcPct val="100000"/>
              </a:lnSpc>
              <a:spcBef>
                <a:spcPts val="1685"/>
              </a:spcBef>
            </a:pPr>
            <a:r>
              <a:rPr sz="1400" dirty="0">
                <a:latin typeface="Calibri"/>
                <a:cs typeface="Calibri"/>
              </a:rPr>
              <a:t>Highlight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schedule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elements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line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by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clicking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lang="en-US" sz="1400" dirty="0">
                <a:latin typeface="Calibri"/>
                <a:cs typeface="Calibri"/>
              </a:rPr>
              <a:t>radial button </a:t>
            </a:r>
            <a:r>
              <a:rPr sz="1400" dirty="0">
                <a:latin typeface="Calibri"/>
                <a:cs typeface="Calibri"/>
              </a:rPr>
              <a:t>at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left,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click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“Delete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Row”.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This </a:t>
            </a:r>
            <a:r>
              <a:rPr sz="1400" dirty="0">
                <a:latin typeface="Calibri"/>
                <a:cs typeface="Calibri"/>
              </a:rPr>
              <a:t>will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remove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instructor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and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room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from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course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and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is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only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way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to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delete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-20" dirty="0">
                <a:latin typeface="Calibri"/>
                <a:cs typeface="Calibri"/>
              </a:rPr>
              <a:t> room.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20538" y="4849848"/>
            <a:ext cx="710184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Calibri"/>
                <a:cs typeface="Calibri"/>
              </a:rPr>
              <a:t>Fill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original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Start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and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End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time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and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days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of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week,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then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click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“Save”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to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return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to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Screen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2.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28600" y="2802276"/>
            <a:ext cx="1371600" cy="221214"/>
          </a:xfrm>
          <a:prstGeom prst="rect">
            <a:avLst/>
          </a:prstGeom>
          <a:solidFill>
            <a:srgbClr val="FFFFFF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0" tIns="36195" rIns="0" bIns="0" rtlCol="0">
            <a:spAutoFit/>
          </a:bodyPr>
          <a:lstStyle/>
          <a:p>
            <a:pPr marL="86360">
              <a:lnSpc>
                <a:spcPct val="100000"/>
              </a:lnSpc>
              <a:spcBef>
                <a:spcPts val="285"/>
              </a:spcBef>
            </a:pPr>
            <a:r>
              <a:rPr lang="en-US" sz="1200" dirty="0">
                <a:latin typeface="Times New Roman"/>
                <a:cs typeface="Times New Roman"/>
              </a:rPr>
              <a:t>Radial Button</a:t>
            </a:r>
            <a:endParaRPr sz="1200" dirty="0">
              <a:latin typeface="Times New Roman"/>
              <a:cs typeface="Times New Roman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A1FDC866-A141-FC01-6697-2FDAF6FB15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538" y="1547976"/>
            <a:ext cx="6904263" cy="9994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DFD583E5-546E-6046-602E-6AA2B3A6FFD4}"/>
              </a:ext>
            </a:extLst>
          </p:cNvPr>
          <p:cNvCxnSpPr>
            <a:cxnSpLocks/>
            <a:stCxn id="13" idx="0"/>
          </p:cNvCxnSpPr>
          <p:nvPr/>
        </p:nvCxnSpPr>
        <p:spPr>
          <a:xfrm flipV="1">
            <a:off x="914400" y="2362200"/>
            <a:ext cx="152400" cy="440076"/>
          </a:xfrm>
          <a:prstGeom prst="straightConnector1">
            <a:avLst/>
          </a:prstGeom>
          <a:ln w="38100"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26C087FC-AB52-81F6-07AB-3E707D050800}"/>
              </a:ext>
            </a:extLst>
          </p:cNvPr>
          <p:cNvCxnSpPr>
            <a:cxnSpLocks/>
            <a:stCxn id="40" idx="3"/>
          </p:cNvCxnSpPr>
          <p:nvPr/>
        </p:nvCxnSpPr>
        <p:spPr>
          <a:xfrm>
            <a:off x="914400" y="1598794"/>
            <a:ext cx="372838" cy="1406"/>
          </a:xfrm>
          <a:prstGeom prst="straightConnector1">
            <a:avLst/>
          </a:prstGeom>
          <a:ln w="38100"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53FD3217-207F-E34A-D7CD-D694233FE3AB}"/>
              </a:ext>
            </a:extLst>
          </p:cNvPr>
          <p:cNvSpPr txBox="1"/>
          <p:nvPr/>
        </p:nvSpPr>
        <p:spPr>
          <a:xfrm>
            <a:off x="46262" y="1229462"/>
            <a:ext cx="868138" cy="7386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+mn-lt"/>
              </a:rPr>
              <a:t>Delete Row Button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6839F7C-8ADF-F171-354F-15BB1F2BB4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3427651"/>
            <a:ext cx="6858001" cy="9145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35CECBD7-B6A2-709F-BE26-60745262FB35}"/>
              </a:ext>
            </a:extLst>
          </p:cNvPr>
          <p:cNvCxnSpPr/>
          <p:nvPr/>
        </p:nvCxnSpPr>
        <p:spPr>
          <a:xfrm>
            <a:off x="4267200" y="2696998"/>
            <a:ext cx="0" cy="652984"/>
          </a:xfrm>
          <a:prstGeom prst="straightConnector1">
            <a:avLst/>
          </a:prstGeom>
          <a:ln w="38100"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46" name="Picture 45">
            <a:extLst>
              <a:ext uri="{FF2B5EF4-FFF2-40B4-BE49-F238E27FC236}">
                <a16:creationId xmlns:a16="http://schemas.microsoft.com/office/drawing/2014/main" id="{DB1AFFA5-2489-E555-0799-8C33ECFEF0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968" y="5218500"/>
            <a:ext cx="7567410" cy="7108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0433" y="267054"/>
            <a:ext cx="8261984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Step</a:t>
            </a:r>
            <a:r>
              <a:rPr sz="1400" b="1" u="sng" spc="-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6</a:t>
            </a:r>
            <a:r>
              <a:rPr sz="1400" b="1" u="none" dirty="0">
                <a:latin typeface="Calibri"/>
                <a:cs typeface="Calibri"/>
              </a:rPr>
              <a:t>:</a:t>
            </a:r>
            <a:r>
              <a:rPr sz="1400" b="1" u="none" spc="-3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On</a:t>
            </a:r>
            <a:r>
              <a:rPr sz="1400" u="none" spc="-3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Screen</a:t>
            </a:r>
            <a:r>
              <a:rPr sz="1400" u="none" spc="-5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2,</a:t>
            </a:r>
            <a:r>
              <a:rPr sz="1400" u="none" spc="-4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click</a:t>
            </a:r>
            <a:r>
              <a:rPr sz="1400" u="none" spc="-3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the</a:t>
            </a:r>
            <a:r>
              <a:rPr sz="1400" u="none" spc="-3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“Change</a:t>
            </a:r>
            <a:r>
              <a:rPr sz="1400" u="none" spc="-2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Primary</a:t>
            </a:r>
            <a:r>
              <a:rPr sz="1400" u="none" spc="-3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Instructor”</a:t>
            </a:r>
            <a:r>
              <a:rPr sz="1400" u="none" spc="-4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button,</a:t>
            </a:r>
            <a:r>
              <a:rPr sz="1400" u="none" spc="-1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then</a:t>
            </a:r>
            <a:r>
              <a:rPr sz="1400" u="none" spc="-2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click</a:t>
            </a:r>
            <a:r>
              <a:rPr sz="1400" u="none" spc="-4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“Delete</a:t>
            </a:r>
            <a:r>
              <a:rPr sz="1400" u="none" spc="-2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Primary</a:t>
            </a:r>
            <a:r>
              <a:rPr sz="1400" u="none" spc="-5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Instructor”</a:t>
            </a:r>
            <a:r>
              <a:rPr sz="1400" u="none" spc="-2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and</a:t>
            </a:r>
            <a:r>
              <a:rPr sz="1400" u="none" spc="-35" dirty="0">
                <a:latin typeface="Calibri"/>
                <a:cs typeface="Calibri"/>
              </a:rPr>
              <a:t> </a:t>
            </a:r>
            <a:r>
              <a:rPr sz="1400" u="none" spc="-10" dirty="0">
                <a:latin typeface="Calibri"/>
                <a:cs typeface="Calibri"/>
              </a:rPr>
              <a:t>save.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659E0EA0-FA8F-7E46-5074-422555FB0C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7372" y="817032"/>
            <a:ext cx="4877481" cy="13241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BA792E3-3AB8-2E81-C783-A6D1344C0295}"/>
              </a:ext>
            </a:extLst>
          </p:cNvPr>
          <p:cNvCxnSpPr/>
          <p:nvPr/>
        </p:nvCxnSpPr>
        <p:spPr>
          <a:xfrm flipH="1">
            <a:off x="4252820" y="1752600"/>
            <a:ext cx="652519" cy="0"/>
          </a:xfrm>
          <a:prstGeom prst="straightConnector1">
            <a:avLst/>
          </a:prstGeom>
          <a:ln w="38100"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8" name="Picture 27">
            <a:extLst>
              <a:ext uri="{FF2B5EF4-FFF2-40B4-BE49-F238E27FC236}">
                <a16:creationId xmlns:a16="http://schemas.microsoft.com/office/drawing/2014/main" id="{310B42F2-B0D0-CE44-B2D5-7DA5CC640D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7372" y="2701178"/>
            <a:ext cx="4877480" cy="16422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8D696F48-B0D7-E4F3-A878-9B5DDFF67BC3}"/>
              </a:ext>
            </a:extLst>
          </p:cNvPr>
          <p:cNvCxnSpPr/>
          <p:nvPr/>
        </p:nvCxnSpPr>
        <p:spPr>
          <a:xfrm flipH="1">
            <a:off x="4252820" y="3124200"/>
            <a:ext cx="319180" cy="304800"/>
          </a:xfrm>
          <a:prstGeom prst="straightConnector1">
            <a:avLst/>
          </a:prstGeom>
          <a:ln w="38100"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CF1C0AB0-E391-873C-C469-E83E09DDBCCC}"/>
              </a:ext>
            </a:extLst>
          </p:cNvPr>
          <p:cNvCxnSpPr/>
          <p:nvPr/>
        </p:nvCxnSpPr>
        <p:spPr>
          <a:xfrm flipH="1">
            <a:off x="6324600" y="3886200"/>
            <a:ext cx="152400" cy="228600"/>
          </a:xfrm>
          <a:prstGeom prst="straightConnector1">
            <a:avLst/>
          </a:prstGeom>
          <a:ln w="38100"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3C6E229B-5BF3-E614-BACF-7BD70C02888E}"/>
              </a:ext>
            </a:extLst>
          </p:cNvPr>
          <p:cNvSpPr txBox="1"/>
          <p:nvPr/>
        </p:nvSpPr>
        <p:spPr>
          <a:xfrm>
            <a:off x="6477000" y="3362980"/>
            <a:ext cx="1066800" cy="52322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Save Button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CC387416-A0BD-89BA-9F13-4AE6942A632D}"/>
              </a:ext>
            </a:extLst>
          </p:cNvPr>
          <p:cNvCxnSpPr>
            <a:cxnSpLocks/>
          </p:cNvCxnSpPr>
          <p:nvPr/>
        </p:nvCxnSpPr>
        <p:spPr>
          <a:xfrm flipH="1">
            <a:off x="4196111" y="2183330"/>
            <a:ext cx="1" cy="475709"/>
          </a:xfrm>
          <a:prstGeom prst="straightConnector1">
            <a:avLst/>
          </a:prstGeom>
          <a:ln w="38100"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43" name="Picture 42">
            <a:extLst>
              <a:ext uri="{FF2B5EF4-FFF2-40B4-BE49-F238E27FC236}">
                <a16:creationId xmlns:a16="http://schemas.microsoft.com/office/drawing/2014/main" id="{9D35B611-EB1C-9933-A3C0-FD6443E892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9799" y="4935341"/>
            <a:ext cx="4753638" cy="12670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04B121BE-0437-FC44-B321-E0E181F72AC0}"/>
              </a:ext>
            </a:extLst>
          </p:cNvPr>
          <p:cNvCxnSpPr/>
          <p:nvPr/>
        </p:nvCxnSpPr>
        <p:spPr>
          <a:xfrm>
            <a:off x="4199363" y="4343399"/>
            <a:ext cx="0" cy="457201"/>
          </a:xfrm>
          <a:prstGeom prst="straightConnector1">
            <a:avLst/>
          </a:prstGeom>
          <a:ln w="38100"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2076" y="530357"/>
            <a:ext cx="791781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284220" marR="5080" indent="-3272154">
              <a:lnSpc>
                <a:spcPct val="100000"/>
              </a:lnSpc>
              <a:spcBef>
                <a:spcPts val="105"/>
              </a:spcBef>
            </a:pPr>
            <a:r>
              <a:rPr sz="14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Step</a:t>
            </a:r>
            <a:r>
              <a:rPr sz="1400" b="1" u="sng" spc="-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7</a:t>
            </a:r>
            <a:r>
              <a:rPr sz="1400" b="1" u="none" dirty="0">
                <a:latin typeface="Calibri"/>
                <a:cs typeface="Calibri"/>
              </a:rPr>
              <a:t>:</a:t>
            </a:r>
            <a:r>
              <a:rPr sz="1400" b="1" u="none" spc="-2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Uncheck</a:t>
            </a:r>
            <a:r>
              <a:rPr sz="1400" u="none" spc="-2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the</a:t>
            </a:r>
            <a:r>
              <a:rPr sz="1400" u="none" spc="-10" dirty="0">
                <a:latin typeface="Calibri"/>
                <a:cs typeface="Calibri"/>
              </a:rPr>
              <a:t> </a:t>
            </a:r>
            <a:r>
              <a:rPr sz="1400" u="none" spc="-20" dirty="0">
                <a:latin typeface="Calibri"/>
                <a:cs typeface="Calibri"/>
              </a:rPr>
              <a:t>“WebRegistration</a:t>
            </a:r>
            <a:r>
              <a:rPr sz="1400" u="none" spc="-35" dirty="0">
                <a:latin typeface="Calibri"/>
                <a:cs typeface="Calibri"/>
              </a:rPr>
              <a:t> </a:t>
            </a:r>
            <a:r>
              <a:rPr sz="1400" u="none" spc="-10" dirty="0">
                <a:latin typeface="Calibri"/>
                <a:cs typeface="Calibri"/>
              </a:rPr>
              <a:t>Available”</a:t>
            </a:r>
            <a:r>
              <a:rPr sz="1400" u="none" spc="-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box,</a:t>
            </a:r>
            <a:r>
              <a:rPr sz="1400" u="none" spc="-3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then</a:t>
            </a:r>
            <a:r>
              <a:rPr sz="1400" u="none" spc="-1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check</a:t>
            </a:r>
            <a:r>
              <a:rPr sz="1400" u="none" spc="-3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the</a:t>
            </a:r>
            <a:r>
              <a:rPr sz="1400" u="none" spc="-1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“Section</a:t>
            </a:r>
            <a:r>
              <a:rPr sz="1400" u="none" spc="-4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Cancelled”</a:t>
            </a:r>
            <a:r>
              <a:rPr sz="1400" u="none" spc="-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box.</a:t>
            </a:r>
            <a:r>
              <a:rPr sz="1400" u="none" spc="-4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Click</a:t>
            </a:r>
            <a:r>
              <a:rPr sz="1400" u="none" spc="-2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“Save”</a:t>
            </a:r>
            <a:r>
              <a:rPr sz="1400" u="none" spc="-25" dirty="0">
                <a:latin typeface="Calibri"/>
                <a:cs typeface="Calibri"/>
              </a:rPr>
              <a:t> to </a:t>
            </a:r>
            <a:r>
              <a:rPr sz="1400" u="none" dirty="0">
                <a:latin typeface="Calibri"/>
                <a:cs typeface="Calibri"/>
              </a:rPr>
              <a:t>return</a:t>
            </a:r>
            <a:r>
              <a:rPr sz="1400" u="none" spc="-4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to</a:t>
            </a:r>
            <a:r>
              <a:rPr sz="1400" u="none" spc="-5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Screen</a:t>
            </a:r>
            <a:r>
              <a:rPr sz="1400" u="none" spc="-60" dirty="0">
                <a:latin typeface="Calibri"/>
                <a:cs typeface="Calibri"/>
              </a:rPr>
              <a:t> </a:t>
            </a:r>
            <a:r>
              <a:rPr sz="1400" u="none" spc="-25" dirty="0">
                <a:latin typeface="Calibri"/>
                <a:cs typeface="Calibri"/>
              </a:rPr>
              <a:t>1.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24200" y="3424557"/>
            <a:ext cx="266700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Calibri"/>
                <a:cs typeface="Calibri"/>
              </a:rPr>
              <a:t>The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section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has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now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been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cancelled.</a:t>
            </a:r>
            <a:endParaRPr sz="1400" dirty="0">
              <a:latin typeface="Calibri"/>
              <a:cs typeface="Calibri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766859E-43C6-96C9-F949-E30874435E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6767" y="1212572"/>
            <a:ext cx="6668431" cy="19814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B85F70E-3F76-1269-5405-340028CDB7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3773228"/>
            <a:ext cx="6019800" cy="255255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0C0D48A-3DCD-B686-B626-2BA4B632EC5C}"/>
              </a:ext>
            </a:extLst>
          </p:cNvPr>
          <p:cNvSpPr/>
          <p:nvPr/>
        </p:nvSpPr>
        <p:spPr>
          <a:xfrm>
            <a:off x="1828800" y="4953000"/>
            <a:ext cx="609600" cy="137278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10080">
              <a:lnSpc>
                <a:spcPct val="100000"/>
              </a:lnSpc>
              <a:spcBef>
                <a:spcPts val="105"/>
              </a:spcBef>
            </a:pPr>
            <a:r>
              <a:rPr dirty="0"/>
              <a:t>How</a:t>
            </a:r>
            <a:r>
              <a:rPr spc="-45" dirty="0"/>
              <a:t> </a:t>
            </a:r>
            <a:r>
              <a:rPr dirty="0"/>
              <a:t>to:</a:t>
            </a:r>
            <a:r>
              <a:rPr spc="-50" dirty="0"/>
              <a:t> </a:t>
            </a:r>
            <a:r>
              <a:rPr dirty="0"/>
              <a:t>Delete</a:t>
            </a:r>
            <a:r>
              <a:rPr spc="-25" dirty="0"/>
              <a:t> </a:t>
            </a:r>
            <a:r>
              <a:rPr dirty="0"/>
              <a:t>a</a:t>
            </a:r>
            <a:r>
              <a:rPr spc="-35" dirty="0"/>
              <a:t> </a:t>
            </a:r>
            <a:r>
              <a:rPr spc="-10" dirty="0"/>
              <a:t>Section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450307" y="1949174"/>
            <a:ext cx="624141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Step</a:t>
            </a:r>
            <a:r>
              <a:rPr sz="1400" b="1" u="sng" spc="-7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1</a:t>
            </a:r>
            <a:r>
              <a:rPr sz="1400" b="1" u="none" dirty="0">
                <a:latin typeface="Calibri"/>
                <a:cs typeface="Calibri"/>
              </a:rPr>
              <a:t>:</a:t>
            </a:r>
            <a:r>
              <a:rPr sz="1400" b="1" u="none" spc="-4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Highlight</a:t>
            </a:r>
            <a:r>
              <a:rPr sz="1400" u="none" spc="-2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the</a:t>
            </a:r>
            <a:r>
              <a:rPr sz="1400" u="none" spc="-3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section</a:t>
            </a:r>
            <a:r>
              <a:rPr sz="1400" u="none" spc="-40" dirty="0">
                <a:latin typeface="Calibri"/>
                <a:cs typeface="Calibri"/>
              </a:rPr>
              <a:t> </a:t>
            </a:r>
            <a:r>
              <a:rPr sz="1400" u="none" spc="-20" dirty="0">
                <a:latin typeface="Calibri"/>
                <a:cs typeface="Calibri"/>
              </a:rPr>
              <a:t>you’d</a:t>
            </a:r>
            <a:r>
              <a:rPr sz="1400" u="none" spc="-5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like</a:t>
            </a:r>
            <a:r>
              <a:rPr sz="1400" u="none" spc="-3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to</a:t>
            </a:r>
            <a:r>
              <a:rPr sz="1400" u="none" spc="-4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delete</a:t>
            </a:r>
            <a:r>
              <a:rPr sz="1400" u="none" spc="-2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and</a:t>
            </a:r>
            <a:r>
              <a:rPr sz="1400" u="none" spc="-3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click</a:t>
            </a:r>
            <a:r>
              <a:rPr sz="1400" u="none" spc="-5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“Edit</a:t>
            </a:r>
            <a:r>
              <a:rPr sz="1400" u="none" spc="-30" dirty="0">
                <a:latin typeface="Calibri"/>
                <a:cs typeface="Calibri"/>
              </a:rPr>
              <a:t> </a:t>
            </a:r>
            <a:r>
              <a:rPr sz="1400" u="none" spc="-10" dirty="0">
                <a:latin typeface="Calibri"/>
                <a:cs typeface="Calibri"/>
              </a:rPr>
              <a:t>Event</a:t>
            </a:r>
            <a:r>
              <a:rPr sz="1400" u="none" spc="-25" dirty="0">
                <a:latin typeface="Calibri"/>
                <a:cs typeface="Calibri"/>
              </a:rPr>
              <a:t> </a:t>
            </a:r>
            <a:r>
              <a:rPr sz="1400" u="none" spc="-10" dirty="0">
                <a:latin typeface="Calibri"/>
                <a:cs typeface="Calibri"/>
              </a:rPr>
              <a:t>Package/Events”.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F098F6A-3F64-6EEC-DF0F-89D46286A4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50" y="2438400"/>
            <a:ext cx="7716327" cy="33913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44553" y="295466"/>
            <a:ext cx="474218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Step</a:t>
            </a:r>
            <a:r>
              <a:rPr sz="1400" b="1" u="sng" spc="-6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2</a:t>
            </a:r>
            <a:r>
              <a:rPr sz="1400" b="1" u="none" dirty="0">
                <a:latin typeface="Calibri"/>
                <a:cs typeface="Calibri"/>
              </a:rPr>
              <a:t>:</a:t>
            </a:r>
            <a:r>
              <a:rPr sz="1400" b="1" u="none" spc="-3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Highlight</a:t>
            </a:r>
            <a:r>
              <a:rPr sz="1400" u="none" spc="-2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the</a:t>
            </a:r>
            <a:r>
              <a:rPr sz="1400" u="none" spc="-30" dirty="0">
                <a:latin typeface="Calibri"/>
                <a:cs typeface="Calibri"/>
              </a:rPr>
              <a:t> </a:t>
            </a:r>
            <a:r>
              <a:rPr sz="1400" u="none" spc="-10" dirty="0">
                <a:latin typeface="Calibri"/>
                <a:cs typeface="Calibri"/>
              </a:rPr>
              <a:t>Event</a:t>
            </a:r>
            <a:r>
              <a:rPr sz="1400" u="none" spc="-2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on</a:t>
            </a:r>
            <a:r>
              <a:rPr sz="1400" u="none" spc="-4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Screen</a:t>
            </a:r>
            <a:r>
              <a:rPr sz="1400" u="none" spc="-4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2,</a:t>
            </a:r>
            <a:r>
              <a:rPr sz="1400" u="none" spc="-4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then</a:t>
            </a:r>
            <a:r>
              <a:rPr sz="1400" u="none" spc="-2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click</a:t>
            </a:r>
            <a:r>
              <a:rPr sz="1400" u="none" spc="-4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“Delete</a:t>
            </a:r>
            <a:r>
              <a:rPr sz="1400" u="none" spc="-25" dirty="0">
                <a:latin typeface="Calibri"/>
                <a:cs typeface="Calibri"/>
              </a:rPr>
              <a:t> </a:t>
            </a:r>
            <a:r>
              <a:rPr sz="1400" u="none" spc="-10" dirty="0">
                <a:latin typeface="Calibri"/>
                <a:cs typeface="Calibri"/>
              </a:rPr>
              <a:t>Event”.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95516" y="1976931"/>
            <a:ext cx="215074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Calibri"/>
                <a:cs typeface="Calibri"/>
              </a:rPr>
              <a:t>Click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“Yes”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pop-</a:t>
            </a:r>
            <a:r>
              <a:rPr sz="1400" dirty="0">
                <a:latin typeface="Calibri"/>
                <a:cs typeface="Calibri"/>
              </a:rPr>
              <a:t>up</a:t>
            </a:r>
            <a:r>
              <a:rPr sz="1400" spc="-20" dirty="0">
                <a:latin typeface="Calibri"/>
                <a:cs typeface="Calibri"/>
              </a:rPr>
              <a:t> box.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113272" y="3779803"/>
            <a:ext cx="491744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Calibri"/>
                <a:cs typeface="Calibri"/>
              </a:rPr>
              <a:t>Once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event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has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been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deleted,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click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“Save”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to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return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to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Screen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1.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9454" y="5594004"/>
            <a:ext cx="7682865" cy="453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04315" marR="5080" indent="-1492250">
              <a:lnSpc>
                <a:spcPct val="100000"/>
              </a:lnSpc>
              <a:spcBef>
                <a:spcPts val="100"/>
              </a:spcBef>
            </a:pPr>
            <a:r>
              <a:rPr sz="14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Note</a:t>
            </a:r>
            <a:r>
              <a:rPr sz="1400" u="none" dirty="0">
                <a:latin typeface="Calibri"/>
                <a:cs typeface="Calibri"/>
              </a:rPr>
              <a:t>:</a:t>
            </a:r>
            <a:r>
              <a:rPr sz="1400" u="none" spc="-7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It</a:t>
            </a:r>
            <a:r>
              <a:rPr sz="1400" u="none" spc="-3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is</a:t>
            </a:r>
            <a:r>
              <a:rPr sz="1400" u="none" spc="-4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important</a:t>
            </a:r>
            <a:r>
              <a:rPr sz="1400" u="none" spc="-3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to</a:t>
            </a:r>
            <a:r>
              <a:rPr sz="1400" u="none" spc="-4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delete</a:t>
            </a:r>
            <a:r>
              <a:rPr sz="1400" u="none" spc="-2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the</a:t>
            </a:r>
            <a:r>
              <a:rPr sz="1400" u="none" spc="-30" dirty="0">
                <a:latin typeface="Calibri"/>
                <a:cs typeface="Calibri"/>
              </a:rPr>
              <a:t> </a:t>
            </a:r>
            <a:r>
              <a:rPr sz="1400" u="none" spc="-10" dirty="0">
                <a:latin typeface="Calibri"/>
                <a:cs typeface="Calibri"/>
              </a:rPr>
              <a:t>Event</a:t>
            </a:r>
            <a:r>
              <a:rPr sz="1400" u="none" spc="-35" dirty="0">
                <a:latin typeface="Calibri"/>
                <a:cs typeface="Calibri"/>
              </a:rPr>
              <a:t> </a:t>
            </a:r>
            <a:r>
              <a:rPr sz="1400" u="none" spc="-10" dirty="0">
                <a:latin typeface="Calibri"/>
                <a:cs typeface="Calibri"/>
              </a:rPr>
              <a:t>before</a:t>
            </a:r>
            <a:r>
              <a:rPr sz="1400" u="none" spc="-4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deleting</a:t>
            </a:r>
            <a:r>
              <a:rPr sz="1400" u="none" spc="-1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the</a:t>
            </a:r>
            <a:r>
              <a:rPr sz="1400" u="none" spc="-3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Section</a:t>
            </a:r>
            <a:r>
              <a:rPr sz="1400" u="none" spc="-4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because</a:t>
            </a:r>
            <a:r>
              <a:rPr sz="1400" u="none" spc="-3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the</a:t>
            </a:r>
            <a:r>
              <a:rPr sz="1400" u="none" spc="-25" dirty="0">
                <a:latin typeface="Calibri"/>
                <a:cs typeface="Calibri"/>
              </a:rPr>
              <a:t> </a:t>
            </a:r>
            <a:r>
              <a:rPr sz="1400" u="none" spc="-10" dirty="0">
                <a:latin typeface="Calibri"/>
                <a:cs typeface="Calibri"/>
              </a:rPr>
              <a:t>Event</a:t>
            </a:r>
            <a:r>
              <a:rPr sz="1400" u="none" spc="-3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will</a:t>
            </a:r>
            <a:r>
              <a:rPr sz="1400" u="none" spc="-5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still</a:t>
            </a:r>
            <a:r>
              <a:rPr sz="1400" u="none" spc="-3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exist</a:t>
            </a:r>
            <a:r>
              <a:rPr sz="1400" u="none" spc="-5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in</a:t>
            </a:r>
            <a:r>
              <a:rPr sz="1400" u="none" spc="-40" dirty="0">
                <a:latin typeface="Calibri"/>
                <a:cs typeface="Calibri"/>
              </a:rPr>
              <a:t> </a:t>
            </a:r>
            <a:r>
              <a:rPr sz="1400" u="none" spc="-25" dirty="0">
                <a:latin typeface="Calibri"/>
                <a:cs typeface="Calibri"/>
              </a:rPr>
              <a:t>the </a:t>
            </a:r>
            <a:r>
              <a:rPr sz="1400" u="none" spc="-10" dirty="0">
                <a:latin typeface="Calibri"/>
                <a:cs typeface="Calibri"/>
              </a:rPr>
              <a:t>backend</a:t>
            </a:r>
            <a:r>
              <a:rPr sz="1400" u="none" spc="-3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and</a:t>
            </a:r>
            <a:r>
              <a:rPr sz="1400" u="none" spc="-2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will</a:t>
            </a:r>
            <a:r>
              <a:rPr sz="1400" u="none" spc="-5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sometimes</a:t>
            </a:r>
            <a:r>
              <a:rPr sz="1400" u="none" spc="-3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cause</a:t>
            </a:r>
            <a:r>
              <a:rPr sz="1400" u="none" spc="-3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issues</a:t>
            </a:r>
            <a:r>
              <a:rPr sz="1400" u="none" spc="-3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if</a:t>
            </a:r>
            <a:r>
              <a:rPr sz="1400" u="none" spc="-4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not</a:t>
            </a:r>
            <a:r>
              <a:rPr sz="1400" u="none" spc="-3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properly</a:t>
            </a:r>
            <a:r>
              <a:rPr sz="1400" u="none" spc="-40" dirty="0">
                <a:latin typeface="Calibri"/>
                <a:cs typeface="Calibri"/>
              </a:rPr>
              <a:t> </a:t>
            </a:r>
            <a:r>
              <a:rPr sz="1400" u="none" spc="-10" dirty="0">
                <a:latin typeface="Calibri"/>
                <a:cs typeface="Calibri"/>
              </a:rPr>
              <a:t>deleted.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248A918-A180-840E-BEB9-F5E8113D54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039" y="990543"/>
            <a:ext cx="7682865" cy="819422"/>
          </a:xfrm>
          <a:prstGeom prst="rect">
            <a:avLst/>
          </a:prstGeom>
        </p:spPr>
      </p:pic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71213A7-B42F-FF39-B434-A95DA032B76D}"/>
              </a:ext>
            </a:extLst>
          </p:cNvPr>
          <p:cNvCxnSpPr>
            <a:cxnSpLocks/>
          </p:cNvCxnSpPr>
          <p:nvPr/>
        </p:nvCxnSpPr>
        <p:spPr>
          <a:xfrm flipH="1">
            <a:off x="3352800" y="627547"/>
            <a:ext cx="338327" cy="363053"/>
          </a:xfrm>
          <a:prstGeom prst="straightConnector1">
            <a:avLst/>
          </a:prstGeom>
          <a:ln w="38100"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3" name="Picture 22">
            <a:extLst>
              <a:ext uri="{FF2B5EF4-FFF2-40B4-BE49-F238E27FC236}">
                <a16:creationId xmlns:a16="http://schemas.microsoft.com/office/drawing/2014/main" id="{F2A49B66-2129-706C-F721-D2E20339E9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2048" y="2329995"/>
            <a:ext cx="3534846" cy="1336138"/>
          </a:xfrm>
          <a:prstGeom prst="rect">
            <a:avLst/>
          </a:prstGeom>
        </p:spPr>
      </p:pic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7922D1B-99ED-E565-181E-86766C28E469}"/>
              </a:ext>
            </a:extLst>
          </p:cNvPr>
          <p:cNvCxnSpPr/>
          <p:nvPr/>
        </p:nvCxnSpPr>
        <p:spPr>
          <a:xfrm>
            <a:off x="2667000" y="3429000"/>
            <a:ext cx="609600" cy="0"/>
          </a:xfrm>
          <a:prstGeom prst="straightConnector1">
            <a:avLst/>
          </a:prstGeom>
          <a:ln w="38100"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7" name="Picture 26">
            <a:extLst>
              <a:ext uri="{FF2B5EF4-FFF2-40B4-BE49-F238E27FC236}">
                <a16:creationId xmlns:a16="http://schemas.microsoft.com/office/drawing/2014/main" id="{9C190243-CFB2-CA75-0BE2-CFF889D242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4902" y="4231028"/>
            <a:ext cx="5601482" cy="84784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02593" y="100341"/>
            <a:ext cx="562483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Step</a:t>
            </a:r>
            <a:r>
              <a:rPr sz="1400" b="1" u="sng" spc="-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3</a:t>
            </a:r>
            <a:r>
              <a:rPr sz="1400" b="1" u="none" dirty="0">
                <a:latin typeface="Calibri"/>
                <a:cs typeface="Calibri"/>
              </a:rPr>
              <a:t>:</a:t>
            </a:r>
            <a:r>
              <a:rPr sz="1400" b="1" u="none" spc="-3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Highlight</a:t>
            </a:r>
            <a:r>
              <a:rPr sz="1400" u="none" spc="-2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the</a:t>
            </a:r>
            <a:r>
              <a:rPr sz="1400" u="none" spc="-2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section</a:t>
            </a:r>
            <a:r>
              <a:rPr sz="1400" u="none" spc="-3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on</a:t>
            </a:r>
            <a:r>
              <a:rPr sz="1400" u="none" spc="-4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Screen</a:t>
            </a:r>
            <a:r>
              <a:rPr sz="1400" u="none" spc="-3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1,</a:t>
            </a:r>
            <a:r>
              <a:rPr sz="1400" u="none" spc="-4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then</a:t>
            </a:r>
            <a:r>
              <a:rPr sz="1400" u="none" spc="-25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click</a:t>
            </a:r>
            <a:r>
              <a:rPr sz="1400" u="none" spc="-4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“Delete</a:t>
            </a:r>
            <a:r>
              <a:rPr sz="1400" u="none" spc="-20" dirty="0">
                <a:latin typeface="Calibri"/>
                <a:cs typeface="Calibri"/>
              </a:rPr>
              <a:t> </a:t>
            </a:r>
            <a:r>
              <a:rPr sz="1400" u="none" dirty="0">
                <a:latin typeface="Calibri"/>
                <a:cs typeface="Calibri"/>
              </a:rPr>
              <a:t>Section</a:t>
            </a:r>
            <a:r>
              <a:rPr sz="1400" u="none" spc="-45" dirty="0">
                <a:latin typeface="Calibri"/>
                <a:cs typeface="Calibri"/>
              </a:rPr>
              <a:t> </a:t>
            </a:r>
            <a:r>
              <a:rPr sz="1400" u="none" spc="-10" dirty="0">
                <a:latin typeface="Calibri"/>
                <a:cs typeface="Calibri"/>
              </a:rPr>
              <a:t>Offering”.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151428" y="2589136"/>
            <a:ext cx="283845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Calibri"/>
                <a:cs typeface="Calibri"/>
              </a:rPr>
              <a:t>Click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“Delete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Event”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pop-</a:t>
            </a:r>
            <a:r>
              <a:rPr sz="1400" dirty="0">
                <a:latin typeface="Calibri"/>
                <a:cs typeface="Calibri"/>
              </a:rPr>
              <a:t>up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box.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975795" y="4335484"/>
            <a:ext cx="318960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Calibri"/>
                <a:cs typeface="Calibri"/>
              </a:rPr>
              <a:t>The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section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has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now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been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properly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deleted.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98A6D5E-24F5-3BF8-FE3A-6CB297F58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2593" y="474912"/>
            <a:ext cx="5727179" cy="1950619"/>
          </a:xfrm>
          <a:prstGeom prst="rect">
            <a:avLst/>
          </a:prstGeom>
        </p:spPr>
      </p:pic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A0A8E369-F375-84BC-9C9C-485CE4361867}"/>
              </a:ext>
            </a:extLst>
          </p:cNvPr>
          <p:cNvCxnSpPr>
            <a:cxnSpLocks/>
          </p:cNvCxnSpPr>
          <p:nvPr/>
        </p:nvCxnSpPr>
        <p:spPr>
          <a:xfrm flipH="1" flipV="1">
            <a:off x="4419600" y="1447800"/>
            <a:ext cx="381000" cy="685800"/>
          </a:xfrm>
          <a:prstGeom prst="straightConnector1">
            <a:avLst/>
          </a:prstGeom>
          <a:ln w="38100"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4" name="Picture 23">
            <a:extLst>
              <a:ext uri="{FF2B5EF4-FFF2-40B4-BE49-F238E27FC236}">
                <a16:creationId xmlns:a16="http://schemas.microsoft.com/office/drawing/2014/main" id="{4CB0BE31-8E19-29A0-4CB3-8C9F07171B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2852440"/>
            <a:ext cx="4415209" cy="1453307"/>
          </a:xfrm>
          <a:prstGeom prst="rect">
            <a:avLst/>
          </a:prstGeom>
        </p:spPr>
      </p:pic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75E1F84-5521-E5D3-5B30-D8A80DB86CDA}"/>
              </a:ext>
            </a:extLst>
          </p:cNvPr>
          <p:cNvCxnSpPr/>
          <p:nvPr/>
        </p:nvCxnSpPr>
        <p:spPr>
          <a:xfrm>
            <a:off x="2895600" y="3581400"/>
            <a:ext cx="381000" cy="381000"/>
          </a:xfrm>
          <a:prstGeom prst="straightConnector1">
            <a:avLst/>
          </a:prstGeom>
          <a:ln w="38100"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8" name="Picture 27">
            <a:extLst>
              <a:ext uri="{FF2B5EF4-FFF2-40B4-BE49-F238E27FC236}">
                <a16:creationId xmlns:a16="http://schemas.microsoft.com/office/drawing/2014/main" id="{0C661E37-E4F2-0122-C735-E9074885C7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4589747"/>
            <a:ext cx="7315200" cy="169816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19899"/>
          </a:xfrm>
          <a:prstGeom prst="rect">
            <a:avLst/>
          </a:prstGeom>
        </p:spPr>
      </p:pic>
      <p:sp>
        <p:nvSpPr>
          <p:cNvPr id="3" name="object 3" descr="$PPTXTitle"/>
          <p:cNvSpPr txBox="1"/>
          <p:nvPr/>
        </p:nvSpPr>
        <p:spPr>
          <a:xfrm>
            <a:off x="3324583" y="496633"/>
            <a:ext cx="238252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10" dirty="0">
                <a:solidFill>
                  <a:srgbClr val="FFFFFF"/>
                </a:solidFill>
                <a:latin typeface="Calibri"/>
                <a:cs typeface="Calibri"/>
              </a:rPr>
              <a:t>Questions?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73638" y="2609494"/>
            <a:ext cx="4280535" cy="1049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0" marR="5080" indent="-114300">
              <a:lnSpc>
                <a:spcPct val="12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Contact</a:t>
            </a:r>
            <a:r>
              <a:rPr sz="2800" spc="-1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Course</a:t>
            </a:r>
            <a:r>
              <a:rPr sz="2800" b="1" spc="-1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Scheduling</a:t>
            </a:r>
            <a:r>
              <a:rPr sz="2800" b="1" spc="-1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at </a:t>
            </a:r>
            <a:r>
              <a:rPr sz="2800" u="sng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  <a:hlinkClick r:id="rId3"/>
              </a:rPr>
              <a:t>course.scheduling@uky.edu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</TotalTime>
  <Words>617</Words>
  <Application>Microsoft Office PowerPoint</Application>
  <PresentationFormat>On-screen Show (4:3)</PresentationFormat>
  <Paragraphs>34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Palatino Linotype</vt:lpstr>
      <vt:lpstr>Times New Roman</vt:lpstr>
      <vt:lpstr>Office Theme</vt:lpstr>
      <vt:lpstr>Cancelling or Deleting Sections</vt:lpstr>
      <vt:lpstr>Cancelling versus Deleting a Section – What’s the difference?</vt:lpstr>
      <vt:lpstr>How to: Cancel a Section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to: Delete a Section</vt:lpstr>
      <vt:lpstr>PowerPoint Presentation</vt:lpstr>
      <vt:lpstr>PowerPoint Presentation</vt:lpstr>
      <vt:lpstr>PowerPoint Presentation</vt:lpstr>
    </vt:vector>
  </TitlesOfParts>
  <Company>University of Kentucky Public Relations &amp; Marketing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Applegate, Kate</dc:creator>
  <cp:lastModifiedBy>Mutter, Lance R.</cp:lastModifiedBy>
  <cp:revision>1</cp:revision>
  <dcterms:created xsi:type="dcterms:W3CDTF">2026-09-01T16:22:28Z</dcterms:created>
  <dcterms:modified xsi:type="dcterms:W3CDTF">2026-09-03T19:34:12Z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0x010100A4C24DFD73F77B48A9D6B3D1BA4A17C9</vt:lpwstr>
  </property>
  <property fmtid="{D5CDD505-2E9C-101B-9397-08002B2CF9AE}" pid="3" name="Created">
    <vt:filetime>2021-07-06T00:00:00Z</vt:filetime>
  </property>
  <property fmtid="{D5CDD505-2E9C-101B-9397-08002B2CF9AE}" pid="4" name="Creator">
    <vt:lpwstr>Acrobat PDFMaker 21 for PowerPoint</vt:lpwstr>
  </property>
  <property fmtid="{D5CDD505-2E9C-101B-9397-08002B2CF9AE}" pid="5" name="LastSaved">
    <vt:filetime>2026-09-01T00:00:00Z</vt:filetime>
  </property>
  <property fmtid="{D5CDD505-2E9C-101B-9397-08002B2CF9AE}" pid="6" name="Producer">
    <vt:lpwstr>Adobe PDF Library 21.5.80</vt:lpwstr>
  </property>
</Properties>
</file>